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8" r:id="rId8"/>
    <p:sldId id="265" r:id="rId9"/>
    <p:sldId id="266" r:id="rId10"/>
    <p:sldId id="267" r:id="rId11"/>
    <p:sldId id="262" r:id="rId12"/>
    <p:sldId id="264"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12/1/2015</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12/1/2015</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7200" dirty="0" smtClean="0"/>
              <a:t>Persepolis</a:t>
            </a:r>
            <a:r>
              <a:rPr lang="en-US" dirty="0" smtClean="0"/>
              <a:t/>
            </a:r>
            <a:br>
              <a:rPr lang="en-US" dirty="0" smtClean="0"/>
            </a:br>
            <a:r>
              <a:rPr lang="en-US" dirty="0" smtClean="0"/>
              <a:t>the story of a childhood</a:t>
            </a:r>
            <a:br>
              <a:rPr lang="en-US" dirty="0" smtClean="0"/>
            </a:br>
            <a:r>
              <a:rPr lang="en-US" sz="2400" dirty="0" smtClean="0"/>
              <a:t>by: Marjane Satrapi</a:t>
            </a:r>
            <a:endParaRPr lang="en-US" sz="2400" dirty="0"/>
          </a:p>
        </p:txBody>
      </p:sp>
      <p:sp>
        <p:nvSpPr>
          <p:cNvPr id="3" name="Subtitle 2"/>
          <p:cNvSpPr>
            <a:spLocks noGrp="1"/>
          </p:cNvSpPr>
          <p:nvPr>
            <p:ph type="subTitle" idx="1"/>
          </p:nvPr>
        </p:nvSpPr>
        <p:spPr/>
        <p:txBody>
          <a:bodyPr/>
          <a:lstStyle/>
          <a:p>
            <a:r>
              <a:rPr lang="en-US" dirty="0" smtClean="0"/>
              <a:t>Douglas Szymanski</a:t>
            </a:r>
          </a:p>
          <a:p>
            <a:r>
              <a:rPr lang="en-US" dirty="0" smtClean="0"/>
              <a:t>HIST 390 </a:t>
            </a:r>
          </a:p>
          <a:p>
            <a:r>
              <a:rPr lang="en-US" sz="2400" dirty="0" smtClean="0"/>
              <a:t>Authors Chair</a:t>
            </a:r>
            <a:endParaRPr lang="en-US" sz="2400" dirty="0"/>
          </a:p>
        </p:txBody>
      </p:sp>
    </p:spTree>
    <p:extLst>
      <p:ext uri="{BB962C8B-B14F-4D97-AF65-F5344CB8AC3E}">
        <p14:creationId xmlns:p14="http://schemas.microsoft.com/office/powerpoint/2010/main" val="4119484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i="1" dirty="0" smtClean="0"/>
              <a:t>“The Shah’s police were looking for me”</a:t>
            </a:r>
            <a:br>
              <a:rPr lang="en-US" sz="1800" i="1" dirty="0" smtClean="0"/>
            </a:br>
            <a:r>
              <a:rPr lang="en-US" sz="1800" i="1" dirty="0"/>
              <a:t/>
            </a:r>
            <a:br>
              <a:rPr lang="en-US" sz="1800" i="1" dirty="0"/>
            </a:br>
            <a:r>
              <a:rPr lang="en-US" sz="1800" i="1" dirty="0" smtClean="0"/>
              <a:t> “I decided to go into exile”</a:t>
            </a:r>
            <a:r>
              <a:rPr lang="en-US" dirty="0" smtClean="0"/>
              <a:t/>
            </a:r>
            <a:br>
              <a:rPr lang="en-US" dirty="0" smtClean="0"/>
            </a:br>
            <a:r>
              <a:rPr lang="en-US" dirty="0" smtClean="0"/>
              <a:t/>
            </a:r>
            <a:br>
              <a:rPr lang="en-US" dirty="0" smtClean="0"/>
            </a:br>
            <a:r>
              <a:rPr lang="en-US" dirty="0"/>
              <a:t>L</a:t>
            </a:r>
            <a:r>
              <a:rPr lang="en-US" dirty="0" smtClean="0"/>
              <a:t>esson </a:t>
            </a:r>
            <a:r>
              <a:rPr lang="en-US" dirty="0" smtClean="0"/>
              <a:t>#3</a:t>
            </a:r>
            <a:endParaRPr lang="en-US" dirty="0"/>
          </a:p>
        </p:txBody>
      </p:sp>
      <p:pic>
        <p:nvPicPr>
          <p:cNvPr id="5" name="Content Placeholder 4"/>
          <p:cNvPicPr>
            <a:picLocks noGrp="1" noChangeAspect="1"/>
          </p:cNvPicPr>
          <p:nvPr>
            <p:ph idx="1"/>
          </p:nvPr>
        </p:nvPicPr>
        <p:blipFill>
          <a:blip r:embed="rId2"/>
          <a:stretch>
            <a:fillRect/>
          </a:stretch>
        </p:blipFill>
        <p:spPr>
          <a:xfrm>
            <a:off x="5332175" y="1718943"/>
            <a:ext cx="5486876" cy="2962913"/>
          </a:xfrm>
          <a:prstGeom prst="rect">
            <a:avLst/>
          </a:prstGeom>
        </p:spPr>
      </p:pic>
      <p:sp>
        <p:nvSpPr>
          <p:cNvPr id="4" name="Text Placeholder 3"/>
          <p:cNvSpPr>
            <a:spLocks noGrp="1"/>
          </p:cNvSpPr>
          <p:nvPr>
            <p:ph type="body" sz="half" idx="2"/>
          </p:nvPr>
        </p:nvSpPr>
        <p:spPr>
          <a:xfrm>
            <a:off x="1141411" y="3200398"/>
            <a:ext cx="3549121" cy="2582215"/>
          </a:xfrm>
        </p:spPr>
        <p:txBody>
          <a:bodyPr>
            <a:normAutofit fontScale="62500" lnSpcReduction="20000"/>
          </a:bodyPr>
          <a:lstStyle/>
          <a:p>
            <a:r>
              <a:rPr lang="en-US" sz="3100" b="1" dirty="0" smtClean="0"/>
              <a:t>Character Quotes:</a:t>
            </a:r>
          </a:p>
          <a:p>
            <a:r>
              <a:rPr lang="en-US" sz="2500" dirty="0" smtClean="0"/>
              <a:t>Provide selected quotes prior to reading discuss what the students think the character will be like. Revisit quotes after and discuss if they were correct in their depiction of the character.</a:t>
            </a:r>
          </a:p>
          <a:p>
            <a:r>
              <a:rPr lang="en-US" sz="2300" dirty="0" smtClean="0"/>
              <a:t>“</a:t>
            </a:r>
            <a:r>
              <a:rPr lang="en-US" sz="2300" i="1" dirty="0" smtClean="0"/>
              <a:t>In </a:t>
            </a:r>
            <a:r>
              <a:rPr lang="en-US" sz="2300" i="1" dirty="0"/>
              <a:t>any Case, as long as there is oil in the Middle East we will never have peace</a:t>
            </a:r>
            <a:r>
              <a:rPr lang="en-US" sz="2300" i="1" dirty="0" smtClean="0"/>
              <a:t>.” – Uncle Anoosh</a:t>
            </a:r>
            <a:endParaRPr lang="en-US" sz="2300" i="1" dirty="0"/>
          </a:p>
          <a:p>
            <a:endParaRPr lang="en-US" dirty="0"/>
          </a:p>
        </p:txBody>
      </p:sp>
    </p:spTree>
    <p:extLst>
      <p:ext uri="{BB962C8B-B14F-4D97-AF65-F5344CB8AC3E}">
        <p14:creationId xmlns:p14="http://schemas.microsoft.com/office/powerpoint/2010/main" val="24889098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INSIGHTS / UNDERSTANDINGS of current and past issues</a:t>
            </a:r>
            <a:br>
              <a:rPr lang="en-US" dirty="0" smtClean="0"/>
            </a:br>
            <a:r>
              <a:rPr lang="en-US" dirty="0" smtClean="0"/>
              <a:t/>
            </a:r>
            <a:br>
              <a:rPr lang="en-US" dirty="0" smtClean="0"/>
            </a:br>
            <a:endParaRPr lang="en-US" dirty="0"/>
          </a:p>
        </p:txBody>
      </p:sp>
      <p:sp>
        <p:nvSpPr>
          <p:cNvPr id="4" name="Content Placeholder 3"/>
          <p:cNvSpPr>
            <a:spLocks noGrp="1"/>
          </p:cNvSpPr>
          <p:nvPr>
            <p:ph sz="half" idx="2"/>
          </p:nvPr>
        </p:nvSpPr>
        <p:spPr>
          <a:xfrm>
            <a:off x="1519706" y="1803042"/>
            <a:ext cx="4498505" cy="3988157"/>
          </a:xfrm>
        </p:spPr>
        <p:txBody>
          <a:bodyPr/>
          <a:lstStyle/>
          <a:p>
            <a:r>
              <a:rPr lang="en-US" dirty="0" smtClean="0"/>
              <a:t>provides </a:t>
            </a:r>
            <a:r>
              <a:rPr lang="en-US" dirty="0"/>
              <a:t>different View of Iranian Culture (</a:t>
            </a:r>
            <a:r>
              <a:rPr lang="en-US" sz="1400" dirty="0"/>
              <a:t>a goal stated by the author</a:t>
            </a:r>
            <a:r>
              <a:rPr lang="en-US" sz="1400" dirty="0" smtClean="0"/>
              <a:t>)</a:t>
            </a:r>
          </a:p>
          <a:p>
            <a:r>
              <a:rPr lang="en-US" dirty="0" smtClean="0"/>
              <a:t>Effects of War, on people, infrastructure</a:t>
            </a:r>
          </a:p>
          <a:p>
            <a:r>
              <a:rPr lang="en-US" dirty="0" smtClean="0"/>
              <a:t>Religious Freedoms: how they are perceived and interpreted</a:t>
            </a:r>
            <a:endParaRPr lang="en-US" dirty="0"/>
          </a:p>
          <a:p>
            <a:r>
              <a:rPr lang="en-US" dirty="0" smtClean="0"/>
              <a:t>Women’s Roles / Relation to perception religiously/ socially</a:t>
            </a:r>
          </a:p>
          <a:p>
            <a:r>
              <a:rPr lang="en-US" dirty="0" smtClean="0"/>
              <a:t>Family and coming of age aspect</a:t>
            </a:r>
          </a:p>
          <a:p>
            <a:endParaRPr lang="en-US" dirty="0" smtClean="0"/>
          </a:p>
          <a:p>
            <a:endParaRPr lang="en-US" dirty="0" smtClean="0"/>
          </a:p>
          <a:p>
            <a:endParaRPr lang="en-US" dirty="0" smtClean="0"/>
          </a:p>
          <a:p>
            <a:endParaRPr lang="en-US" dirty="0"/>
          </a:p>
        </p:txBody>
      </p:sp>
      <p:pic>
        <p:nvPicPr>
          <p:cNvPr id="8" name="Content Placeholder 7"/>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6915955" y="1803043"/>
            <a:ext cx="4102101" cy="3988158"/>
          </a:xfrm>
        </p:spPr>
      </p:pic>
    </p:spTree>
    <p:extLst>
      <p:ext uri="{BB962C8B-B14F-4D97-AF65-F5344CB8AC3E}">
        <p14:creationId xmlns:p14="http://schemas.microsoft.com/office/powerpoint/2010/main" val="32154046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QUESTIONS?</a:t>
            </a:r>
            <a:endParaRPr lang="en-US" dirty="0"/>
          </a:p>
        </p:txBody>
      </p:sp>
    </p:spTree>
    <p:extLst>
      <p:ext uri="{BB962C8B-B14F-4D97-AF65-F5344CB8AC3E}">
        <p14:creationId xmlns:p14="http://schemas.microsoft.com/office/powerpoint/2010/main" val="1166360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Author</a:t>
            </a:r>
            <a:endParaRPr lang="en-US" dirty="0"/>
          </a:p>
        </p:txBody>
      </p:sp>
      <p:pic>
        <p:nvPicPr>
          <p:cNvPr id="4" name="Content Placeholder 3"/>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867346" y="854299"/>
            <a:ext cx="3821905" cy="2547937"/>
          </a:xfrm>
        </p:spPr>
      </p:pic>
      <p:sp>
        <p:nvSpPr>
          <p:cNvPr id="8" name="Content Placeholder 7"/>
          <p:cNvSpPr>
            <a:spLocks noGrp="1"/>
          </p:cNvSpPr>
          <p:nvPr>
            <p:ph sz="quarter" idx="4"/>
          </p:nvPr>
        </p:nvSpPr>
        <p:spPr>
          <a:xfrm>
            <a:off x="1141414" y="3243262"/>
            <a:ext cx="5594237" cy="2547937"/>
          </a:xfrm>
        </p:spPr>
        <p:txBody>
          <a:bodyPr>
            <a:normAutofit fontScale="77500" lnSpcReduction="20000"/>
          </a:bodyPr>
          <a:lstStyle/>
          <a:p>
            <a:r>
              <a:rPr lang="en-US" dirty="0" smtClean="0"/>
              <a:t>Marjane Satrapi:</a:t>
            </a:r>
          </a:p>
          <a:p>
            <a:r>
              <a:rPr lang="en-US" dirty="0" smtClean="0"/>
              <a:t>Born 1969 in Rasht Iran</a:t>
            </a:r>
          </a:p>
          <a:p>
            <a:r>
              <a:rPr lang="en-US" dirty="0" smtClean="0"/>
              <a:t>1979 her parents were identified as westernized</a:t>
            </a:r>
          </a:p>
          <a:p>
            <a:r>
              <a:rPr lang="en-US" dirty="0" smtClean="0"/>
              <a:t>1984 sent to Vienna</a:t>
            </a:r>
          </a:p>
          <a:p>
            <a:r>
              <a:rPr lang="en-US" dirty="0" smtClean="0"/>
              <a:t>2000 released Persepolis (followed by three additional installments in the series)</a:t>
            </a:r>
          </a:p>
          <a:p>
            <a:r>
              <a:rPr lang="en-US" dirty="0" smtClean="0"/>
              <a:t>2007 Persepolis was turn into a film and was nominated for an Academy </a:t>
            </a:r>
            <a:r>
              <a:rPr lang="en-US" dirty="0" smtClean="0"/>
              <a:t>Award</a:t>
            </a:r>
          </a:p>
          <a:p>
            <a:r>
              <a:rPr lang="en-US" dirty="0" smtClean="0"/>
              <a:t>When book was 1</a:t>
            </a:r>
            <a:r>
              <a:rPr lang="en-US" baseline="30000" dirty="0" smtClean="0"/>
              <a:t>st</a:t>
            </a:r>
            <a:r>
              <a:rPr lang="en-US" dirty="0" smtClean="0"/>
              <a:t> released a Fatwa was issued for her (death warrant)</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5215" y="2514600"/>
            <a:ext cx="2300846" cy="3432254"/>
          </a:xfrm>
          <a:prstGeom prst="rect">
            <a:avLst/>
          </a:prstGeom>
        </p:spPr>
      </p:pic>
    </p:spTree>
    <p:extLst>
      <p:ext uri="{BB962C8B-B14F-4D97-AF65-F5344CB8AC3E}">
        <p14:creationId xmlns:p14="http://schemas.microsoft.com/office/powerpoint/2010/main" val="2275828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Story Of MarJI</a:t>
            </a:r>
            <a:endParaRPr lang="en-US" dirty="0"/>
          </a:p>
        </p:txBody>
      </p:sp>
      <p:sp>
        <p:nvSpPr>
          <p:cNvPr id="3" name="Content Placeholder 2"/>
          <p:cNvSpPr>
            <a:spLocks noGrp="1"/>
          </p:cNvSpPr>
          <p:nvPr>
            <p:ph sz="half" idx="1"/>
          </p:nvPr>
        </p:nvSpPr>
        <p:spPr>
          <a:xfrm>
            <a:off x="1141412" y="1880315"/>
            <a:ext cx="4876800" cy="3910885"/>
          </a:xfrm>
        </p:spPr>
        <p:txBody>
          <a:bodyPr>
            <a:normAutofit fontScale="92500" lnSpcReduction="20000"/>
          </a:bodyPr>
          <a:lstStyle/>
          <a:p>
            <a:r>
              <a:rPr lang="en-US" dirty="0" smtClean="0"/>
              <a:t>Classified as a Fiction / Graphic </a:t>
            </a:r>
            <a:r>
              <a:rPr lang="en-US" dirty="0" smtClean="0"/>
              <a:t>Memoir</a:t>
            </a:r>
          </a:p>
          <a:p>
            <a:r>
              <a:rPr lang="en-US" dirty="0" smtClean="0"/>
              <a:t>Title means “city of Persians” </a:t>
            </a:r>
            <a:endParaRPr lang="en-US" dirty="0" smtClean="0"/>
          </a:p>
          <a:p>
            <a:r>
              <a:rPr lang="en-US" dirty="0" smtClean="0"/>
              <a:t>Follows </a:t>
            </a:r>
            <a:r>
              <a:rPr lang="en-US" dirty="0" smtClean="0"/>
              <a:t>key points of the </a:t>
            </a:r>
            <a:r>
              <a:rPr lang="en-US" dirty="0" smtClean="0"/>
              <a:t>early life </a:t>
            </a:r>
            <a:r>
              <a:rPr lang="en-US" dirty="0" smtClean="0"/>
              <a:t>of </a:t>
            </a:r>
            <a:r>
              <a:rPr lang="en-US" dirty="0" err="1" smtClean="0"/>
              <a:t>Marjane</a:t>
            </a:r>
            <a:r>
              <a:rPr lang="en-US" dirty="0" smtClean="0"/>
              <a:t> </a:t>
            </a:r>
            <a:r>
              <a:rPr lang="en-US" dirty="0" err="1" smtClean="0"/>
              <a:t>Satrapi</a:t>
            </a:r>
            <a:r>
              <a:rPr lang="en-US" smtClean="0"/>
              <a:t> </a:t>
            </a:r>
            <a:endParaRPr lang="en-US" dirty="0" smtClean="0"/>
          </a:p>
          <a:p>
            <a:r>
              <a:rPr lang="en-US" dirty="0" smtClean="0"/>
              <a:t>Begins with the revolution to overthrown the Shah of Iran until Marji’s escape to Vienna in 1984</a:t>
            </a:r>
          </a:p>
          <a:p>
            <a:r>
              <a:rPr lang="en-US" dirty="0" smtClean="0"/>
              <a:t>Provides a look into the time period </a:t>
            </a:r>
          </a:p>
          <a:p>
            <a:r>
              <a:rPr lang="en-US" dirty="0" smtClean="0"/>
              <a:t>Great teaching resource b/c: </a:t>
            </a:r>
          </a:p>
          <a:p>
            <a:pPr marL="0" indent="0">
              <a:buNone/>
            </a:pPr>
            <a:r>
              <a:rPr lang="en-US" dirty="0"/>
              <a:t>	</a:t>
            </a:r>
            <a:r>
              <a:rPr lang="en-US" sz="1400" dirty="0" smtClean="0"/>
              <a:t>1. it is a good story</a:t>
            </a:r>
          </a:p>
          <a:p>
            <a:pPr marL="0" indent="0">
              <a:buNone/>
            </a:pPr>
            <a:r>
              <a:rPr lang="en-US" sz="1400" dirty="0"/>
              <a:t>	</a:t>
            </a:r>
            <a:r>
              <a:rPr lang="en-US" sz="1400" dirty="0" smtClean="0"/>
              <a:t>2. socially and historically relevant</a:t>
            </a:r>
          </a:p>
          <a:p>
            <a:pPr marL="0" indent="0">
              <a:buNone/>
            </a:pPr>
            <a:r>
              <a:rPr lang="en-US" sz="1400" dirty="0"/>
              <a:t>	</a:t>
            </a:r>
            <a:r>
              <a:rPr lang="en-US" sz="1400" dirty="0" smtClean="0"/>
              <a:t>3. from a perspective of a young person</a:t>
            </a:r>
          </a:p>
          <a:p>
            <a:pPr marL="0" indent="0">
              <a:buNone/>
            </a:pPr>
            <a:r>
              <a:rPr lang="en-US" sz="1400" dirty="0"/>
              <a:t>	</a:t>
            </a:r>
            <a:r>
              <a:rPr lang="en-US" sz="1400" dirty="0" smtClean="0"/>
              <a:t>4. created in a style kids enjoy reading</a:t>
            </a:r>
          </a:p>
          <a:p>
            <a:pPr marL="0" indent="0">
              <a:buNone/>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585803" y="957330"/>
            <a:ext cx="3461608" cy="5181600"/>
          </a:xfrm>
        </p:spPr>
      </p:pic>
    </p:spTree>
    <p:extLst>
      <p:ext uri="{BB962C8B-B14F-4D97-AF65-F5344CB8AC3E}">
        <p14:creationId xmlns:p14="http://schemas.microsoft.com/office/powerpoint/2010/main" val="901443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Historical Accuracy</a:t>
            </a:r>
            <a:br>
              <a:rPr lang="en-US" dirty="0" smtClean="0"/>
            </a:br>
            <a:r>
              <a:rPr lang="en-US" dirty="0"/>
              <a:t/>
            </a:r>
            <a:br>
              <a:rPr lang="en-US" dirty="0"/>
            </a:b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97866" y="2603074"/>
            <a:ext cx="4108565" cy="3761905"/>
          </a:xfrm>
        </p:spPr>
      </p:pic>
      <p:sp>
        <p:nvSpPr>
          <p:cNvPr id="4" name="Text Placeholder 3"/>
          <p:cNvSpPr>
            <a:spLocks noGrp="1"/>
          </p:cNvSpPr>
          <p:nvPr>
            <p:ph type="body" sz="half" idx="2"/>
          </p:nvPr>
        </p:nvSpPr>
        <p:spPr/>
        <p:txBody>
          <a:bodyPr>
            <a:normAutofit fontScale="92500" lnSpcReduction="20000"/>
          </a:bodyPr>
          <a:lstStyle/>
          <a:p>
            <a:r>
              <a:rPr lang="en-US" dirty="0" smtClean="0"/>
              <a:t>Text covers a variety of issues:</a:t>
            </a:r>
          </a:p>
          <a:p>
            <a:r>
              <a:rPr lang="en-US" dirty="0" smtClean="0"/>
              <a:t>Removal of the shah</a:t>
            </a:r>
          </a:p>
          <a:p>
            <a:r>
              <a:rPr lang="en-US" dirty="0" smtClean="0"/>
              <a:t>War with Iraq</a:t>
            </a:r>
          </a:p>
          <a:p>
            <a:r>
              <a:rPr lang="en-US" dirty="0" smtClean="0"/>
              <a:t>Communist influences</a:t>
            </a:r>
          </a:p>
          <a:p>
            <a:r>
              <a:rPr lang="en-US" dirty="0" smtClean="0"/>
              <a:t>Historical Themes consistent with true events</a:t>
            </a:r>
          </a:p>
          <a:p>
            <a:endParaRPr lang="en-US" dirty="0" smtClean="0"/>
          </a:p>
          <a:p>
            <a:endParaRPr lang="en-US" dirty="0" smtClean="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0194" y="208409"/>
            <a:ext cx="3595593" cy="2394665"/>
          </a:xfrm>
          <a:prstGeom prst="rect">
            <a:avLst/>
          </a:prstGeom>
        </p:spPr>
      </p:pic>
    </p:spTree>
    <p:extLst>
      <p:ext uri="{BB962C8B-B14F-4D97-AF65-F5344CB8AC3E}">
        <p14:creationId xmlns:p14="http://schemas.microsoft.com/office/powerpoint/2010/main" val="880776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Historical Interpretation sound?</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16817" y="1996440"/>
            <a:ext cx="5117592" cy="2407920"/>
          </a:xfrm>
        </p:spPr>
      </p:pic>
      <p:sp>
        <p:nvSpPr>
          <p:cNvPr id="4" name="Text Placeholder 3"/>
          <p:cNvSpPr>
            <a:spLocks noGrp="1"/>
          </p:cNvSpPr>
          <p:nvPr>
            <p:ph type="body" sz="half" idx="2"/>
          </p:nvPr>
        </p:nvSpPr>
        <p:spPr/>
        <p:txBody>
          <a:bodyPr/>
          <a:lstStyle/>
          <a:p>
            <a:r>
              <a:rPr lang="en-US" dirty="0" smtClean="0"/>
              <a:t>Author touches on revolution, war, neighborhood bombings, food shortages all from the perspective of normal people</a:t>
            </a:r>
          </a:p>
          <a:p>
            <a:endParaRPr lang="en-US" dirty="0" smtClean="0"/>
          </a:p>
        </p:txBody>
      </p:sp>
    </p:spTree>
    <p:extLst>
      <p:ext uri="{BB962C8B-B14F-4D97-AF65-F5344CB8AC3E}">
        <p14:creationId xmlns:p14="http://schemas.microsoft.com/office/powerpoint/2010/main" val="1062801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dirty="0" smtClean="0"/>
              <a:t>MISSING Voices??</a:t>
            </a:r>
            <a:endParaRPr lang="en-US" sz="7200" dirty="0"/>
          </a:p>
        </p:txBody>
      </p:sp>
      <p:sp>
        <p:nvSpPr>
          <p:cNvPr id="3" name="Content Placeholder 2"/>
          <p:cNvSpPr>
            <a:spLocks noGrp="1"/>
          </p:cNvSpPr>
          <p:nvPr>
            <p:ph sz="half" idx="1"/>
          </p:nvPr>
        </p:nvSpPr>
        <p:spPr/>
        <p:txBody>
          <a:bodyPr/>
          <a:lstStyle/>
          <a:p>
            <a:r>
              <a:rPr lang="en-US" dirty="0" smtClean="0"/>
              <a:t>Iranian Political power is cast in a negative light and not given a voice other than her perspective</a:t>
            </a:r>
          </a:p>
          <a:p>
            <a:r>
              <a:rPr lang="en-US" dirty="0" smtClean="0"/>
              <a:t>Egypt is looked poorly upon for giving Shah sanctuary</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26213" y="2667000"/>
            <a:ext cx="4165600" cy="3124200"/>
          </a:xfrm>
        </p:spPr>
      </p:pic>
    </p:spTree>
    <p:extLst>
      <p:ext uri="{BB962C8B-B14F-4D97-AF65-F5344CB8AC3E}">
        <p14:creationId xmlns:p14="http://schemas.microsoft.com/office/powerpoint/2010/main" val="31294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1350" y="171624"/>
            <a:ext cx="4370678" cy="3273790"/>
          </a:xfrm>
          <a:prstGeom prst="rect">
            <a:avLst/>
          </a:prstGeom>
        </p:spPr>
      </p:pic>
      <p:sp>
        <p:nvSpPr>
          <p:cNvPr id="2" name="Title 1"/>
          <p:cNvSpPr>
            <a:spLocks noGrp="1"/>
          </p:cNvSpPr>
          <p:nvPr>
            <p:ph type="title"/>
          </p:nvPr>
        </p:nvSpPr>
        <p:spPr/>
        <p:txBody>
          <a:bodyPr>
            <a:normAutofit/>
          </a:bodyPr>
          <a:lstStyle/>
          <a:p>
            <a:r>
              <a:rPr lang="en-US" sz="5400" dirty="0" smtClean="0"/>
              <a:t>Themes:</a:t>
            </a:r>
            <a:endParaRPr lang="en-US" sz="5400" dirty="0"/>
          </a:p>
        </p:txBody>
      </p:sp>
      <p:sp>
        <p:nvSpPr>
          <p:cNvPr id="3" name="Content Placeholder 2"/>
          <p:cNvSpPr>
            <a:spLocks noGrp="1"/>
          </p:cNvSpPr>
          <p:nvPr>
            <p:ph idx="1"/>
          </p:nvPr>
        </p:nvSpPr>
        <p:spPr/>
        <p:txBody>
          <a:bodyPr/>
          <a:lstStyle/>
          <a:p>
            <a:pPr marL="0" indent="0">
              <a:buNone/>
            </a:pPr>
            <a:r>
              <a:rPr lang="en-US" dirty="0" smtClean="0"/>
              <a:t>Persian </a:t>
            </a:r>
            <a:r>
              <a:rPr lang="en-US" dirty="0"/>
              <a:t>identity (reality/Perception Or Ability to remain “Persian” while surrounded by Arabic Nations), Literacy (visual v. Textual or purpose of language/graphic scenes), Gender Roles, (before/after fall of Shah) , </a:t>
            </a:r>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8257" y="4229099"/>
            <a:ext cx="3501511" cy="2336862"/>
          </a:xfrm>
          <a:prstGeom prst="rect">
            <a:avLst/>
          </a:prstGeom>
        </p:spPr>
      </p:pic>
    </p:spTree>
    <p:extLst>
      <p:ext uri="{BB962C8B-B14F-4D97-AF65-F5344CB8AC3E}">
        <p14:creationId xmlns:p14="http://schemas.microsoft.com/office/powerpoint/2010/main" val="3108540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#1</a:t>
            </a:r>
            <a:endParaRPr lang="en-US" dirty="0"/>
          </a:p>
        </p:txBody>
      </p:sp>
      <p:sp>
        <p:nvSpPr>
          <p:cNvPr id="4" name="Text Placeholder 3"/>
          <p:cNvSpPr>
            <a:spLocks noGrp="1"/>
          </p:cNvSpPr>
          <p:nvPr>
            <p:ph type="body" sz="half" idx="2"/>
          </p:nvPr>
        </p:nvSpPr>
        <p:spPr/>
        <p:txBody>
          <a:bodyPr/>
          <a:lstStyle/>
          <a:p>
            <a:r>
              <a:rPr lang="en-US" sz="2000" b="1" dirty="0" smtClean="0"/>
              <a:t>That was then this is now</a:t>
            </a:r>
          </a:p>
          <a:p>
            <a:r>
              <a:rPr lang="en-US" dirty="0" smtClean="0"/>
              <a:t>Students sketch and label what the know about Iran THEN draw and summarize what they know after reading the book</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38059" y="1481070"/>
            <a:ext cx="5479439" cy="3941467"/>
          </a:xfrm>
        </p:spPr>
      </p:pic>
    </p:spTree>
    <p:extLst>
      <p:ext uri="{BB962C8B-B14F-4D97-AF65-F5344CB8AC3E}">
        <p14:creationId xmlns:p14="http://schemas.microsoft.com/office/powerpoint/2010/main" val="2032472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 2</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74080" y="1352282"/>
            <a:ext cx="5065690" cy="3799267"/>
          </a:xfrm>
        </p:spPr>
      </p:pic>
      <p:sp>
        <p:nvSpPr>
          <p:cNvPr id="4" name="Text Placeholder 3"/>
          <p:cNvSpPr>
            <a:spLocks noGrp="1"/>
          </p:cNvSpPr>
          <p:nvPr>
            <p:ph type="body" sz="half" idx="2"/>
          </p:nvPr>
        </p:nvSpPr>
        <p:spPr/>
        <p:txBody>
          <a:bodyPr>
            <a:normAutofit fontScale="92500" lnSpcReduction="10000"/>
          </a:bodyPr>
          <a:lstStyle/>
          <a:p>
            <a:r>
              <a:rPr lang="en-US" sz="2600" b="1" dirty="0" smtClean="0"/>
              <a:t>Imagine That!</a:t>
            </a:r>
          </a:p>
          <a:p>
            <a:r>
              <a:rPr lang="en-US" dirty="0" smtClean="0"/>
              <a:t>Encourages students to consider a more personal viewpoint</a:t>
            </a:r>
          </a:p>
          <a:p>
            <a:endParaRPr lang="en-US" dirty="0"/>
          </a:p>
          <a:p>
            <a:r>
              <a:rPr lang="en-US" dirty="0" smtClean="0"/>
              <a:t>Ex. Your Uncle Anoosh was arrested and executed. How would you feel?</a:t>
            </a:r>
            <a:endParaRPr lang="en-US" dirty="0"/>
          </a:p>
        </p:txBody>
      </p:sp>
    </p:spTree>
    <p:extLst>
      <p:ext uri="{BB962C8B-B14F-4D97-AF65-F5344CB8AC3E}">
        <p14:creationId xmlns:p14="http://schemas.microsoft.com/office/powerpoint/2010/main" val="15175625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docProps/app.xml><?xml version="1.0" encoding="utf-8"?>
<Properties xmlns="http://schemas.openxmlformats.org/officeDocument/2006/extended-properties" xmlns:vt="http://schemas.openxmlformats.org/officeDocument/2006/docPropsVTypes">
  <Template>TM03457485[[fn=Mesh]]</Template>
  <TotalTime>153</TotalTime>
  <Words>431</Words>
  <Application>Microsoft Office PowerPoint</Application>
  <PresentationFormat>Widescreen</PresentationFormat>
  <Paragraphs>57</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Century Gothic</vt:lpstr>
      <vt:lpstr>Mesh</vt:lpstr>
      <vt:lpstr>Persepolis the story of a childhood by: Marjane Satrapi</vt:lpstr>
      <vt:lpstr>About the Author</vt:lpstr>
      <vt:lpstr>The Story Of MarJI</vt:lpstr>
      <vt:lpstr>Historical Accuracy  </vt:lpstr>
      <vt:lpstr>Is the Historical Interpretation sound?</vt:lpstr>
      <vt:lpstr>MISSING Voices??</vt:lpstr>
      <vt:lpstr>Themes:</vt:lpstr>
      <vt:lpstr>Lesson #1</vt:lpstr>
      <vt:lpstr>Lesson # 2</vt:lpstr>
      <vt:lpstr>“The Shah’s police were looking for me”   “I decided to go into exile”  Lesson #3</vt:lpstr>
      <vt:lpstr>INSIGHTS / UNDERSTANDINGS of current and past issues  </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Persepolis the story of a childhood by: Marjane Satrapi</dc:title>
  <dc:creator>Douglas Szymanski</dc:creator>
  <cp:lastModifiedBy>Douglas Szymanski</cp:lastModifiedBy>
  <cp:revision>35</cp:revision>
  <dcterms:created xsi:type="dcterms:W3CDTF">2015-11-28T05:49:42Z</dcterms:created>
  <dcterms:modified xsi:type="dcterms:W3CDTF">2015-12-01T16:41:31Z</dcterms:modified>
</cp:coreProperties>
</file>